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330" r:id="rId5"/>
    <p:sldId id="261" r:id="rId6"/>
    <p:sldId id="291" r:id="rId7"/>
    <p:sldId id="263" r:id="rId8"/>
    <p:sldId id="295" r:id="rId9"/>
    <p:sldId id="318" r:id="rId10"/>
    <p:sldId id="296" r:id="rId11"/>
    <p:sldId id="319" r:id="rId12"/>
    <p:sldId id="297" r:id="rId13"/>
    <p:sldId id="298" r:id="rId14"/>
    <p:sldId id="299" r:id="rId15"/>
    <p:sldId id="300" r:id="rId16"/>
    <p:sldId id="301" r:id="rId17"/>
    <p:sldId id="303" r:id="rId18"/>
    <p:sldId id="321" r:id="rId19"/>
    <p:sldId id="302" r:id="rId20"/>
    <p:sldId id="322" r:id="rId21"/>
    <p:sldId id="305" r:id="rId22"/>
    <p:sldId id="328" r:id="rId23"/>
    <p:sldId id="329" r:id="rId24"/>
    <p:sldId id="320" r:id="rId25"/>
    <p:sldId id="262" r:id="rId26"/>
    <p:sldId id="306" r:id="rId27"/>
    <p:sldId id="323" r:id="rId28"/>
    <p:sldId id="307" r:id="rId29"/>
    <p:sldId id="308" r:id="rId30"/>
    <p:sldId id="309" r:id="rId31"/>
    <p:sldId id="310" r:id="rId32"/>
    <p:sldId id="311" r:id="rId33"/>
    <p:sldId id="312" r:id="rId34"/>
    <p:sldId id="324" r:id="rId35"/>
    <p:sldId id="325" r:id="rId36"/>
    <p:sldId id="313" r:id="rId37"/>
    <p:sldId id="327" r:id="rId38"/>
    <p:sldId id="316" r:id="rId39"/>
    <p:sldId id="31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 bwMode="ltGray">
          <a:xfrm>
            <a:off x="1219201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92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2" name="Rectangle 11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920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1" y="5631204"/>
            <a:ext cx="1828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302" y="1600201"/>
            <a:ext cx="833120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9302" y="4344916"/>
            <a:ext cx="7518400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332059-42F4-4701-B0EE-0C035BDC8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72798" y="0"/>
            <a:ext cx="1232079" cy="1122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2EA7B-A301-4C31-8933-5A5340106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7279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8" name="Rectangle 7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4876800" y="0"/>
            <a:ext cx="701886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520" y="1003300"/>
            <a:ext cx="3294280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1600" y="482600"/>
            <a:ext cx="6197600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520" y="2451100"/>
            <a:ext cx="3294280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8296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B46BC3D-6FFE-4165-9D64-0D8E8C46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609600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5280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99254-F664-4CAC-BBFA-9686D721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0" name="Rectangle 19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4" name="Rectangle 23"/>
          <p:cNvSpPr/>
          <p:nvPr/>
        </p:nvSpPr>
        <p:spPr bwMode="gray">
          <a:xfrm>
            <a:off x="1216469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1" name="Rectangle 20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469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824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7" name="Rectangle 26"/>
          <p:cNvSpPr/>
          <p:nvPr/>
        </p:nvSpPr>
        <p:spPr bwMode="gray">
          <a:xfrm>
            <a:off x="11277601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8" name="Rectangle 27"/>
          <p:cNvSpPr/>
          <p:nvPr/>
        </p:nvSpPr>
        <p:spPr bwMode="gray">
          <a:xfrm>
            <a:off x="12192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920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30" name="Rectangle 29"/>
          <p:cNvSpPr/>
          <p:nvPr/>
        </p:nvSpPr>
        <p:spPr bwMode="ltGray">
          <a:xfrm>
            <a:off x="1" y="0"/>
            <a:ext cx="12192000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6308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469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9202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9029" y="1600201"/>
            <a:ext cx="8285430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9030" y="4259997"/>
            <a:ext cx="7266515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0F7C87-E633-40CF-8C0A-95478AC1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59920" y="609600"/>
            <a:ext cx="1232079" cy="112243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06D2754-724E-45A7-A556-E56DACD82603}"/>
              </a:ext>
            </a:extLst>
          </p:cNvPr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8005F7-63D9-4B1E-A6B6-68886AEDE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59920" y="60960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1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3883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851" y="1600200"/>
            <a:ext cx="481584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3360" y="1600200"/>
            <a:ext cx="481584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290D-6D0C-4747-AE12-AA11620B9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0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489948" cy="1239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851" y="1499616"/>
            <a:ext cx="4820143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851" y="2514707"/>
            <a:ext cx="4815840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9057" y="1499616"/>
            <a:ext cx="4820143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9057" y="2514600"/>
            <a:ext cx="4820143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886E8-243E-4FDA-8BD0-9192EB00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8328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78E63-FB69-4767-A3DA-7BFAE97D9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731C1-D4E5-4683-8081-21FAAE7A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3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78E63-FB69-4767-A3DA-7BFAE97D9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731C1-D4E5-4683-8081-21FAAE7A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1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403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72800" y="0"/>
            <a:ext cx="92286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black">
          <a:xfrm>
            <a:off x="11895662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8FDF97-11FE-45A4-91DC-9E4B72D24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9740720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955" y="0"/>
            <a:ext cx="414879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95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520" y="381000"/>
            <a:ext cx="3294280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82700"/>
            <a:ext cx="6197600" cy="48895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520" y="1828800"/>
            <a:ext cx="3294280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5242F-0B8D-44F6-8AE5-90FB9922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1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3" name="Rectangle 12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292" y="898103"/>
            <a:ext cx="336111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362948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852" y="1600200"/>
            <a:ext cx="978534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1131E4-1558-4649-9C57-C404CC9EA9C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EC1314-53DA-413D-920A-7CDEFF1E94C0}"/>
              </a:ext>
            </a:extLst>
          </p:cNvPr>
          <p:cNvSpPr txBox="1"/>
          <p:nvPr/>
        </p:nvSpPr>
        <p:spPr>
          <a:xfrm>
            <a:off x="10516751" y="6400800"/>
            <a:ext cx="13704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BA18A39-4544-4466-9CB8-2F5EB9C47D36}" type="slidenum">
              <a:rPr lang="en-US" sz="1800" b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39</a:t>
            </a:r>
          </a:p>
        </p:txBody>
      </p:sp>
    </p:spTree>
    <p:extLst>
      <p:ext uri="{BB962C8B-B14F-4D97-AF65-F5344CB8AC3E}">
        <p14:creationId xmlns:p14="http://schemas.microsoft.com/office/powerpoint/2010/main" val="284831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2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6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12" Type="http://schemas.openxmlformats.org/officeDocument/2006/relationships/image" Target="../media/image6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6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6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79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DE81-41F6-44D6-86B3-FA4C61F2E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302" y="1600202"/>
            <a:ext cx="8331201" cy="264982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Special functions and Integral Transforms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MAT 241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E9575-3561-41F7-A451-E7AB78EEF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Mohamed Adel</a:t>
            </a:r>
          </a:p>
          <a:p>
            <a:r>
              <a:rPr lang="en-US" dirty="0"/>
              <a:t>mohamed.adel@aiet.edu.eg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219E-143F-4DE2-AB6F-2C8D8A70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13407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7) Differentiation in frequency domain: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F6A4CE-A36E-460C-A963-D53468E9E109}"/>
                  </a:ext>
                </a:extLst>
              </p:cNvPr>
              <p:cNvSpPr txBox="1"/>
              <p:nvPr/>
            </p:nvSpPr>
            <p:spPr>
              <a:xfrm>
                <a:off x="4765179" y="1604969"/>
                <a:ext cx="31763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F6A4CE-A36E-460C-A963-D53468E9E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79" y="1604969"/>
                <a:ext cx="31763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E33371-DAF9-409E-B9C4-E328B3E18865}"/>
                  </a:ext>
                </a:extLst>
              </p:cNvPr>
              <p:cNvSpPr txBox="1"/>
              <p:nvPr/>
            </p:nvSpPr>
            <p:spPr>
              <a:xfrm>
                <a:off x="4321404" y="2348386"/>
                <a:ext cx="438389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𝒊𝒕</m:t>
                          </m:r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8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E33371-DAF9-409E-B9C4-E328B3E18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04" y="2348386"/>
                <a:ext cx="4383892" cy="818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741C9D-C120-4C02-AA4C-EC8D67C74C04}"/>
                  </a:ext>
                </a:extLst>
              </p:cNvPr>
              <p:cNvSpPr txBox="1"/>
              <p:nvPr/>
            </p:nvSpPr>
            <p:spPr>
              <a:xfrm>
                <a:off x="1387791" y="3681207"/>
                <a:ext cx="10560676" cy="262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Proof: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𝒊𝒕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741C9D-C120-4C02-AA4C-EC8D67C74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791" y="3681207"/>
                <a:ext cx="10560676" cy="2620461"/>
              </a:xfrm>
              <a:prstGeom prst="rect">
                <a:avLst/>
              </a:prstGeom>
              <a:blipFill>
                <a:blip r:embed="rId6"/>
                <a:stretch>
                  <a:fillRect l="-924" t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6F4B7C-73FB-4D44-AC0D-D30DEB52A974}"/>
              </a:ext>
            </a:extLst>
          </p:cNvPr>
          <p:cNvSpPr/>
          <p:nvPr/>
        </p:nvSpPr>
        <p:spPr>
          <a:xfrm>
            <a:off x="4134118" y="2251847"/>
            <a:ext cx="4675031" cy="105802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9CC8E2-AB27-4700-8964-C022E741AA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9F3C73-6930-41EC-BF1D-8357C0D5CEE2}"/>
                  </a:ext>
                </a:extLst>
              </p:cNvPr>
              <p:cNvSpPr txBox="1"/>
              <p:nvPr/>
            </p:nvSpPr>
            <p:spPr>
              <a:xfrm>
                <a:off x="1310518" y="1366123"/>
                <a:ext cx="9929612" cy="507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𝒊𝒕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𝒊𝒕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9F3C73-6930-41EC-BF1D-8357C0D5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8" y="1366123"/>
                <a:ext cx="9929612" cy="5074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C78674-8E56-4EE5-8C90-FFF0538A2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44B17-6F2D-489F-90B4-D8B9E8ADB5A2}"/>
                  </a:ext>
                </a:extLst>
              </p:cNvPr>
              <p:cNvSpPr txBox="1"/>
              <p:nvPr/>
            </p:nvSpPr>
            <p:spPr>
              <a:xfrm>
                <a:off x="1310518" y="1366122"/>
                <a:ext cx="9929612" cy="5849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From symmetry: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𝒊𝒕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  <m:f>
                        <m:f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44B17-6F2D-489F-90B4-D8B9E8ADB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8" y="1366122"/>
                <a:ext cx="9929612" cy="5849871"/>
              </a:xfrm>
              <a:prstGeom prst="rect">
                <a:avLst/>
              </a:prstGeom>
              <a:blipFill>
                <a:blip r:embed="rId4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36D081-A8DE-494F-B0E2-DCEF12A7E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9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219E-143F-4DE2-AB6F-2C8D8A70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13407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8) Integration in time (physical) domain: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2D4831-82ED-484D-BDBA-C977839AA0B5}"/>
                  </a:ext>
                </a:extLst>
              </p:cNvPr>
              <p:cNvSpPr txBox="1"/>
              <p:nvPr/>
            </p:nvSpPr>
            <p:spPr>
              <a:xfrm>
                <a:off x="4765179" y="1604969"/>
                <a:ext cx="31763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2D4831-82ED-484D-BDBA-C977839A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79" y="1604969"/>
                <a:ext cx="31763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23D003-9568-4F06-A4C6-C74C7C73A79E}"/>
                  </a:ext>
                </a:extLst>
              </p:cNvPr>
              <p:cNvSpPr txBox="1"/>
              <p:nvPr/>
            </p:nvSpPr>
            <p:spPr>
              <a:xfrm>
                <a:off x="4321404" y="2348386"/>
                <a:ext cx="4390241" cy="1375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𝒅𝒙</m:t>
                              </m:r>
                            </m:e>
                          </m:nary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23D003-9568-4F06-A4C6-C74C7C73A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04" y="2348386"/>
                <a:ext cx="4390241" cy="1375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6F311D-BE28-4210-9AC0-C60E857BFD62}"/>
              </a:ext>
            </a:extLst>
          </p:cNvPr>
          <p:cNvSpPr/>
          <p:nvPr/>
        </p:nvSpPr>
        <p:spPr>
          <a:xfrm>
            <a:off x="4134119" y="2251847"/>
            <a:ext cx="4739426" cy="15860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D6D472-0128-4037-85DB-8910001CC08B}"/>
                  </a:ext>
                </a:extLst>
              </p:cNvPr>
              <p:cNvSpPr txBox="1"/>
              <p:nvPr/>
            </p:nvSpPr>
            <p:spPr>
              <a:xfrm>
                <a:off x="1297639" y="3852808"/>
                <a:ext cx="10560676" cy="2643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Proof:</a:t>
                </a: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400" b="1" i="1" dirty="0">
                    <a:solidFill>
                      <a:srgbClr val="7030A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limLoc m:val="undOvr"/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e>
                        </m:nary>
                      </m:e>
                    </m:d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D6D472-0128-4037-85DB-8910001CC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9" y="3852808"/>
                <a:ext cx="10560676" cy="2643288"/>
              </a:xfrm>
              <a:prstGeom prst="rect">
                <a:avLst/>
              </a:prstGeom>
              <a:blipFill>
                <a:blip r:embed="rId6"/>
                <a:stretch>
                  <a:fillRect l="-924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B4AFE1-6879-4792-A397-98FE24EF8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11FC39-E58C-4955-B718-907B5426266C}"/>
                  </a:ext>
                </a:extLst>
              </p:cNvPr>
              <p:cNvSpPr txBox="1"/>
              <p:nvPr/>
            </p:nvSpPr>
            <p:spPr>
              <a:xfrm>
                <a:off x="1310518" y="1366122"/>
                <a:ext cx="9929612" cy="4834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limLoc m:val="undOvr"/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𝒅𝒙</m:t>
                              </m:r>
                            </m:e>
                          </m:nary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11FC39-E58C-4955-B718-907B5426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8" y="1366122"/>
                <a:ext cx="9929612" cy="4834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59642C-4E0C-4655-A2F0-CD8FB02CB13C}"/>
                  </a:ext>
                </a:extLst>
              </p:cNvPr>
              <p:cNvSpPr/>
              <p:nvPr/>
            </p:nvSpPr>
            <p:spPr>
              <a:xfrm>
                <a:off x="4450870" y="2280031"/>
                <a:ext cx="3290260" cy="1148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59642C-4E0C-4655-A2F0-CD8FB02CB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70" y="2280031"/>
                <a:ext cx="3290260" cy="1148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9C42B1-8AAE-4D83-BF29-9335AD16D5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11FC39-E58C-4955-B718-907B5426266C}"/>
                  </a:ext>
                </a:extLst>
              </p:cNvPr>
              <p:cNvSpPr txBox="1"/>
              <p:nvPr/>
            </p:nvSpPr>
            <p:spPr>
              <a:xfrm>
                <a:off x="1310518" y="1366122"/>
                <a:ext cx="9929612" cy="5449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limLoc m:val="undOvr"/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arenR" startAt="2"/>
                </a:pPr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arenR" startAt="2"/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𝒅𝒙</m:t>
                              </m:r>
                            </m:e>
                          </m:nary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11FC39-E58C-4955-B718-907B5426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8" y="1366122"/>
                <a:ext cx="9929612" cy="5449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59642C-4E0C-4655-A2F0-CD8FB02CB13C}"/>
                  </a:ext>
                </a:extLst>
              </p:cNvPr>
              <p:cNvSpPr/>
              <p:nvPr/>
            </p:nvSpPr>
            <p:spPr>
              <a:xfrm>
                <a:off x="4450870" y="2280031"/>
                <a:ext cx="3290260" cy="1148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59642C-4E0C-4655-A2F0-CD8FB02CB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70" y="2280031"/>
                <a:ext cx="3290260" cy="1148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69EF89-35DF-4F12-9D61-2E940FC9AB5F}"/>
                  </a:ext>
                </a:extLst>
              </p:cNvPr>
              <p:cNvSpPr/>
              <p:nvPr/>
            </p:nvSpPr>
            <p:spPr>
              <a:xfrm>
                <a:off x="3821575" y="3426622"/>
                <a:ext cx="4907497" cy="1328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69EF89-35DF-4F12-9D61-2E940FC9A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575" y="3426622"/>
                <a:ext cx="4907497" cy="13280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09FDC9-CD29-4232-B079-54EBEFDBDF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219E-143F-4DE2-AB6F-2C8D8A70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13407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9) The convolution Theory: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0E04DA-50B9-465E-843F-987F64ADC2E4}"/>
                  </a:ext>
                </a:extLst>
              </p:cNvPr>
              <p:cNvSpPr txBox="1"/>
              <p:nvPr/>
            </p:nvSpPr>
            <p:spPr>
              <a:xfrm>
                <a:off x="3387140" y="1617847"/>
                <a:ext cx="59759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0E04DA-50B9-465E-843F-987F64ADC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140" y="1617847"/>
                <a:ext cx="597593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042437-406E-45CE-AC90-19F52E5CB108}"/>
                  </a:ext>
                </a:extLst>
              </p:cNvPr>
              <p:cNvSpPr txBox="1"/>
              <p:nvPr/>
            </p:nvSpPr>
            <p:spPr>
              <a:xfrm>
                <a:off x="1297639" y="2395471"/>
                <a:ext cx="10560676" cy="3776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Proof: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7030A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𝒅𝒙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nary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042437-406E-45CE-AC90-19F52E5CB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9" y="2395471"/>
                <a:ext cx="10560676" cy="3776227"/>
              </a:xfrm>
              <a:prstGeom prst="rect">
                <a:avLst/>
              </a:prstGeom>
              <a:blipFill>
                <a:blip r:embed="rId5"/>
                <a:stretch>
                  <a:fillRect l="-924" t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3F24DE-BC2C-4563-8424-2AD456E26B59}"/>
              </a:ext>
            </a:extLst>
          </p:cNvPr>
          <p:cNvSpPr/>
          <p:nvPr/>
        </p:nvSpPr>
        <p:spPr>
          <a:xfrm>
            <a:off x="3344350" y="1353245"/>
            <a:ext cx="6018720" cy="104222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DA545C-C59A-4794-B35B-19CB414FF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4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37E9C6-263A-4BB7-9BBC-DD6083CAEF6F}"/>
                  </a:ext>
                </a:extLst>
              </p:cNvPr>
              <p:cNvSpPr txBox="1"/>
              <p:nvPr/>
            </p:nvSpPr>
            <p:spPr>
              <a:xfrm>
                <a:off x="1313645" y="809629"/>
                <a:ext cx="10325730" cy="6441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7030A0"/>
                    </a:solidFill>
                  </a:rPr>
                  <a:t>Let   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rgbClr val="7030A0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i="1" dirty="0">
                    <a:solidFill>
                      <a:srgbClr val="7030A0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𝒅𝒕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𝒅𝒚</m:t>
                    </m:r>
                  </m:oMath>
                </a14:m>
                <a:endParaRPr lang="en-US" sz="2400" b="1" i="1" dirty="0">
                  <a:solidFill>
                    <a:srgbClr val="7030A0"/>
                  </a:solidFill>
                </a:endParaRPr>
              </a:p>
              <a:p>
                <a:endParaRPr lang="en-US" sz="2400" b="1" i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𝒅𝒚</m:t>
                              </m:r>
                            </m:e>
                          </m:nary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𝒅𝒚</m:t>
                              </m:r>
                            </m:e>
                          </m:nary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𝒅𝒚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i="1" dirty="0">
                  <a:solidFill>
                    <a:srgbClr val="7030A0"/>
                  </a:solidFill>
                </a:endParaRPr>
              </a:p>
              <a:p>
                <a:endParaRPr lang="en-US" sz="2400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37E9C6-263A-4BB7-9BBC-DD6083CA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45" y="809629"/>
                <a:ext cx="10325730" cy="6441250"/>
              </a:xfrm>
              <a:prstGeom prst="rect">
                <a:avLst/>
              </a:prstGeom>
              <a:blipFill>
                <a:blip r:embed="rId2"/>
                <a:stretch>
                  <a:fillRect l="-885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03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72DF71-EB1E-4F12-AB5B-D9957FA88C3E}"/>
                  </a:ext>
                </a:extLst>
              </p:cNvPr>
              <p:cNvSpPr txBox="1"/>
              <p:nvPr/>
            </p:nvSpPr>
            <p:spPr>
              <a:xfrm>
                <a:off x="1310518" y="1366122"/>
                <a:ext cx="9929612" cy="7563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72DF71-EB1E-4F12-AB5B-D9957FA88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8" y="1366122"/>
                <a:ext cx="9929612" cy="7563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C4E468-B038-4140-90BB-220743BEE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219E-143F-4DE2-AB6F-2C8D8A70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13407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10) Parseval’s Theory: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0E04DA-50B9-465E-843F-987F64ADC2E4}"/>
                  </a:ext>
                </a:extLst>
              </p:cNvPr>
              <p:cNvSpPr txBox="1"/>
              <p:nvPr/>
            </p:nvSpPr>
            <p:spPr>
              <a:xfrm>
                <a:off x="3387140" y="1617847"/>
                <a:ext cx="5259260" cy="1259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US" sz="28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8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8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0E04DA-50B9-465E-843F-987F64ADC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140" y="1617847"/>
                <a:ext cx="5259260" cy="1259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3F24DE-BC2C-4563-8424-2AD456E26B59}"/>
              </a:ext>
            </a:extLst>
          </p:cNvPr>
          <p:cNvSpPr/>
          <p:nvPr/>
        </p:nvSpPr>
        <p:spPr>
          <a:xfrm>
            <a:off x="3344350" y="1468191"/>
            <a:ext cx="5302050" cy="167425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51BF1-C1E2-49AE-AE15-37B40316728A}"/>
                  </a:ext>
                </a:extLst>
              </p:cNvPr>
              <p:cNvSpPr txBox="1"/>
              <p:nvPr/>
            </p:nvSpPr>
            <p:spPr>
              <a:xfrm>
                <a:off x="1390918" y="3429000"/>
                <a:ext cx="10200068" cy="292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Example: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Use Parseval’s theory to solve the following integral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A51BF1-C1E2-49AE-AE15-37B403167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918" y="3429000"/>
                <a:ext cx="10200068" cy="2928109"/>
              </a:xfrm>
              <a:prstGeom prst="rect">
                <a:avLst/>
              </a:prstGeom>
              <a:blipFill>
                <a:blip r:embed="rId5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24C0C3-D307-4BFB-9046-53BB7EC9A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1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462C-1BBE-4DE4-932E-FA74AE41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08" y="1600201"/>
            <a:ext cx="9736429" cy="26540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Lecture8: Fourier Transform Properties</a:t>
            </a:r>
          </a:p>
        </p:txBody>
      </p:sp>
    </p:spTree>
    <p:extLst>
      <p:ext uri="{BB962C8B-B14F-4D97-AF65-F5344CB8AC3E}">
        <p14:creationId xmlns:p14="http://schemas.microsoft.com/office/powerpoint/2010/main" val="22896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4E3A-19EE-4D9B-AAD7-8FAD52708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54" y="113407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Solution: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C986B-09CB-4260-8E87-4091B0A38AAB}"/>
                  </a:ext>
                </a:extLst>
              </p:cNvPr>
              <p:cNvSpPr/>
              <p:nvPr/>
            </p:nvSpPr>
            <p:spPr>
              <a:xfrm>
                <a:off x="3989323" y="942065"/>
                <a:ext cx="3842783" cy="1142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8C986B-09CB-4260-8E87-4091B0A38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23" y="942065"/>
                <a:ext cx="3842783" cy="1142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4B7435-2FC4-449C-A485-F8DBED3B4017}"/>
                  </a:ext>
                </a:extLst>
              </p:cNvPr>
              <p:cNvSpPr/>
              <p:nvPr/>
            </p:nvSpPr>
            <p:spPr>
              <a:xfrm>
                <a:off x="1409119" y="2071937"/>
                <a:ext cx="5829866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4B7435-2FC4-449C-A485-F8DBED3B4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19" y="2071937"/>
                <a:ext cx="5829866" cy="1171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628372D-748C-4975-813E-69659BA79CB3}"/>
                  </a:ext>
                </a:extLst>
              </p:cNvPr>
              <p:cNvSpPr/>
              <p:nvPr/>
            </p:nvSpPr>
            <p:spPr>
              <a:xfrm>
                <a:off x="1349154" y="3347395"/>
                <a:ext cx="9215471" cy="1173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628372D-748C-4975-813E-69659BA79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54" y="3347395"/>
                <a:ext cx="9215471" cy="1173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FBD7AC-0D55-4B69-9C78-29A9AD89D8B3}"/>
                  </a:ext>
                </a:extLst>
              </p:cNvPr>
              <p:cNvSpPr/>
              <p:nvPr/>
            </p:nvSpPr>
            <p:spPr>
              <a:xfrm>
                <a:off x="1344724" y="4585948"/>
                <a:ext cx="4071499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FBD7AC-0D55-4B69-9C78-29A9AD89D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24" y="4585948"/>
                <a:ext cx="4071499" cy="11717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9139F0-F3F2-4AEF-B418-5CABD30B579C}"/>
                  </a:ext>
                </a:extLst>
              </p:cNvPr>
              <p:cNvSpPr/>
              <p:nvPr/>
            </p:nvSpPr>
            <p:spPr>
              <a:xfrm>
                <a:off x="4534378" y="5634753"/>
                <a:ext cx="4354012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9139F0-F3F2-4AEF-B418-5CABD30B5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378" y="5634753"/>
                <a:ext cx="4354012" cy="1171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5AB63-76D6-40E3-962D-FE672B2EF0D7}"/>
              </a:ext>
            </a:extLst>
          </p:cNvPr>
          <p:cNvSpPr/>
          <p:nvPr/>
        </p:nvSpPr>
        <p:spPr>
          <a:xfrm>
            <a:off x="4534378" y="5569662"/>
            <a:ext cx="4354012" cy="123682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E275D5-3194-42C3-9E92-007A7187A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4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BA56-52E4-4848-9CBF-171FF673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127120"/>
            <a:ext cx="8832848" cy="56270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Summary of F.T.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1D742FD-CECE-44D1-A451-4C2B9F44E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962235"/>
                  </p:ext>
                </p:extLst>
              </p:nvPr>
            </p:nvGraphicFramePr>
            <p:xfrm>
              <a:off x="1917064" y="837127"/>
              <a:ext cx="8595360" cy="58937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8960">
                      <a:extLst>
                        <a:ext uri="{9D8B030D-6E8A-4147-A177-3AD203B41FA5}">
                          <a16:colId xmlns:a16="http://schemas.microsoft.com/office/drawing/2014/main" val="224258854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46282718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40616373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C00000"/>
                              </a:solidFill>
                            </a:rPr>
                            <a:t>Property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85619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Linearity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46813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Scaling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800" b="1" i="1" smtClean="0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num>
                                      <m:den>
                                        <m:r>
                                          <a:rPr lang="en-US" sz="1800" b="1" i="1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15928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Time Shift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±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±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370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Frequency Shift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1" i="1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1800" b="1" i="1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1800" b="1" i="1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1" i="1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62035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Duality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96640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Derivative in 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US" sz="1800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𝒅𝒕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82114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Derivative in frequency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𝒊𝒕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num>
                                  <m:den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den>
                                </m:f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598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Integration in time domain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limLoc m:val="undOvr"/>
                                    <m:ctrl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  <m:e>
                                    <m: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US" sz="1800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𝒅𝒙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𝑭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9594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Convolution Theorem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∗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1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1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91625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Parseval’s Theorem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limLoc m:val="undOvr"/>
                                    <m:ctrl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sz="18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800" b="1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b="1" i="1" smtClean="0">
                                                <a:solidFill>
                                                  <a:schemeClr val="accent3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  <m:r>
                                              <a:rPr lang="en-US" sz="1800" b="1" i="1" smtClean="0">
                                                <a:solidFill>
                                                  <a:schemeClr val="accent3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800" b="1" i="1" smtClean="0">
                                                <a:solidFill>
                                                  <a:schemeClr val="accent3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  <m:r>
                                              <a:rPr lang="en-US" sz="1800" b="1" i="1" smtClean="0">
                                                <a:solidFill>
                                                  <a:schemeClr val="accent3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1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𝝅</m:t>
                                    </m:r>
                                  </m:den>
                                </m:f>
                                <m:nary>
                                  <m:naryPr>
                                    <m:limLoc m:val="undOvr"/>
                                    <m:ctrlP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  <m:sup>
                                    <m: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sz="18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800" b="1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b="1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800" b="1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𝑭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8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𝝎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22614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1D742FD-CECE-44D1-A451-4C2B9F44E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962235"/>
                  </p:ext>
                </p:extLst>
              </p:nvPr>
            </p:nvGraphicFramePr>
            <p:xfrm>
              <a:off x="1917064" y="837127"/>
              <a:ext cx="8595360" cy="58937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8960">
                      <a:extLst>
                        <a:ext uri="{9D8B030D-6E8A-4147-A177-3AD203B41FA5}">
                          <a16:colId xmlns:a16="http://schemas.microsoft.com/office/drawing/2014/main" val="224258854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46282718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4061637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C00000"/>
                              </a:solidFill>
                            </a:rPr>
                            <a:t>Property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304" t="-8333" r="-100665" b="-1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3778" t="-8333" r="-889" b="-1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5619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Linearity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304" t="-108333" r="-100665" b="-1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3778" t="-108333" r="-889" b="-1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4681378"/>
                      </a:ext>
                    </a:extLst>
                  </a:tr>
                  <a:tr h="643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Scaling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304" t="-117925" r="-100665" b="-7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3778" t="-117925" r="-889" b="-7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1592835"/>
                      </a:ext>
                    </a:extLst>
                  </a:tr>
                  <a:tr h="372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Time Shift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304" t="-378689" r="-100665" b="-1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3778" t="-378689" r="-889" b="-11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137027"/>
                      </a:ext>
                    </a:extLst>
                  </a:tr>
                  <a:tr h="372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Frequency Shift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304" t="-478689" r="-100665" b="-10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3778" t="-478689" r="-889" b="-10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62035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Duality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304" t="-588333" r="-100665" b="-9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3778" t="-588333" r="-889" b="-9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664021"/>
                      </a:ext>
                    </a:extLst>
                  </a:tr>
                  <a:tr h="6237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Derivative in 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304" t="-400971" r="-100665" b="-4456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3778" t="-400971" r="-889" b="-4456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8211426"/>
                      </a:ext>
                    </a:extLst>
                  </a:tr>
                  <a:tr h="61252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Derivative in frequency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304" t="-516000" r="-100665" b="-35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3778" t="-516000" r="-889" b="-359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2159857"/>
                      </a:ext>
                    </a:extLst>
                  </a:tr>
                  <a:tr h="91211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Integration in time domain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304" t="-410667" r="-100665" b="-13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3778" t="-410667" r="-889" b="-13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39594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Convolution Theorem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304" t="-1276667" r="-100665" b="-24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3778" t="-1276667" r="-889" b="-24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162559"/>
                      </a:ext>
                    </a:extLst>
                  </a:tr>
                  <a:tr h="8931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rgbClr val="002060"/>
                              </a:solidFill>
                            </a:rPr>
                            <a:t>Parseval’s Theorem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3304" t="-561905" r="-100665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3778" t="-561905" r="-889" b="-1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22614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4275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462C-1BBE-4DE4-932E-FA74AE41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1600201"/>
            <a:ext cx="11681138" cy="26540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Inverse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54925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287D-D09F-4FD5-85CE-6EE29E00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33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Inverse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30F0A-1E00-4B52-A5DD-80714B418A8F}"/>
                  </a:ext>
                </a:extLst>
              </p:cNvPr>
              <p:cNvSpPr txBox="1"/>
              <p:nvPr/>
            </p:nvSpPr>
            <p:spPr>
              <a:xfrm>
                <a:off x="1468192" y="1584101"/>
                <a:ext cx="10212946" cy="4904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We use the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</a:rPr>
                  <a:t>table</a:t>
                </a:r>
                <a:r>
                  <a:rPr lang="en-US" sz="2400" dirty="0"/>
                  <a:t> and partial fraction and consider the following:</a:t>
                </a:r>
              </a:p>
              <a:p>
                <a:pPr marL="914400" lvl="1" indent="-457200">
                  <a:lnSpc>
                    <a:spcPct val="2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den>
                        </m:f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𝐬𝐠𝐧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  <a:p>
                <a:pPr marL="914400" lvl="1" indent="-457200">
                  <a:lnSpc>
                    <a:spcPct val="2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𝐬𝐠𝐧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𝒊𝒕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914400" lvl="1" indent="-457200">
                  <a:lnSpc>
                    <a:spcPct val="2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p>
                  </m:oMath>
                </a14:m>
                <a:endParaRPr lang="en-US" sz="2400" b="1" dirty="0"/>
              </a:p>
              <a:p>
                <a:pPr marL="914400" lvl="1" indent="-457200">
                  <a:lnSpc>
                    <a:spcPct val="2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30F0A-1E00-4B52-A5DD-80714B41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192" y="1584101"/>
                <a:ext cx="10212946" cy="4904548"/>
              </a:xfrm>
              <a:prstGeom prst="rect">
                <a:avLst/>
              </a:prstGeom>
              <a:blipFill>
                <a:blip r:embed="rId4"/>
                <a:stretch>
                  <a:fillRect l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254842-1052-4988-B1CA-0C260E888C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287D-D09F-4FD5-85CE-6EE29E00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33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Inverse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30F0A-1E00-4B52-A5DD-80714B418A8F}"/>
                  </a:ext>
                </a:extLst>
              </p:cNvPr>
              <p:cNvSpPr txBox="1"/>
              <p:nvPr/>
            </p:nvSpPr>
            <p:spPr>
              <a:xfrm>
                <a:off x="1362033" y="1545464"/>
                <a:ext cx="10212946" cy="4029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We use the table and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</a:rPr>
                  <a:t>partial fraction </a:t>
                </a:r>
                <a:r>
                  <a:rPr lang="en-US" sz="2400" dirty="0"/>
                  <a:t>and consider the following:</a:t>
                </a:r>
              </a:p>
              <a:p>
                <a:pPr marL="914400" lvl="1" indent="-457200">
                  <a:lnSpc>
                    <a:spcPct val="2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914400" lvl="1" indent="-457200">
                  <a:lnSpc>
                    <a:spcPct val="2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914400" lvl="1" indent="-457200">
                  <a:lnSpc>
                    <a:spcPct val="2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30F0A-1E00-4B52-A5DD-80714B41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033" y="1545464"/>
                <a:ext cx="10212946" cy="4029436"/>
              </a:xfrm>
              <a:prstGeom prst="rect">
                <a:avLst/>
              </a:prstGeom>
              <a:blipFill>
                <a:blip r:embed="rId4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C368EC-D1E7-4D8F-9141-D08583B9A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C9C40-240B-4858-8AED-76FEE402A31C}"/>
                  </a:ext>
                </a:extLst>
              </p:cNvPr>
              <p:cNvSpPr txBox="1"/>
              <p:nvPr/>
            </p:nvSpPr>
            <p:spPr>
              <a:xfrm>
                <a:off x="1429555" y="1571223"/>
                <a:ext cx="10225825" cy="4564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Solution: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p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num>
                                      <m:den>
                                        <m:r>
                                          <a:rPr lang="en-US" sz="24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num>
                                      <m:den>
                                        <m:r>
                                          <a:rPr lang="en-US" sz="24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d>
                          <m:d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num>
                                      <m:den>
                                        <m:r>
                                          <a:rPr lang="en-US" sz="24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num>
                              <m:den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  <m:f>
                          <m:f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b="1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b="1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1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1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C9C40-240B-4858-8AED-76FEE402A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55" y="1571223"/>
                <a:ext cx="10225825" cy="4564198"/>
              </a:xfrm>
              <a:prstGeom prst="rect">
                <a:avLst/>
              </a:prstGeom>
              <a:blipFill>
                <a:blip r:embed="rId4"/>
                <a:stretch>
                  <a:fillRect l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535189D-AE33-4CA5-B2C5-DDC127E140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7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474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123F1F-3891-48BB-AA5F-AFC2D76F81AB}"/>
                  </a:ext>
                </a:extLst>
              </p:cNvPr>
              <p:cNvSpPr txBox="1"/>
              <p:nvPr/>
            </p:nvSpPr>
            <p:spPr>
              <a:xfrm>
                <a:off x="1310518" y="1366123"/>
                <a:ext cx="10225825" cy="4900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 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Solution: </a:t>
                </a:r>
                <a:r>
                  <a:rPr lang="en-US" sz="2400" dirty="0"/>
                  <a:t>We have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den>
                    </m:f>
                  </m:oMath>
                </a14:m>
                <a:endParaRPr lang="en-US" sz="2400" b="1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𝐬𝐠</m:t>
                    </m:r>
                    <m:func>
                      <m:func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fName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func>
                  </m:oMath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𝐬𝐠𝐧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den>
                    </m:f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 </m:t>
                            </m:r>
                          </m:den>
                        </m:f>
                      </m:e>
                    </m:d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𝒔𝒈𝒏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𝒔𝒈𝒏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123F1F-3891-48BB-AA5F-AFC2D76F8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8" y="1366123"/>
                <a:ext cx="10225825" cy="4900701"/>
              </a:xfrm>
              <a:prstGeom prst="rect">
                <a:avLst/>
              </a:prstGeom>
              <a:blipFill>
                <a:blip r:embed="rId4"/>
                <a:stretch>
                  <a:fillRect l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51EC73-39A6-43B2-BC06-9C0C69DCEB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8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3E2FD2-846B-47E0-B4CC-8878EF756B28}"/>
                  </a:ext>
                </a:extLst>
              </p:cNvPr>
              <p:cNvSpPr txBox="1"/>
              <p:nvPr/>
            </p:nvSpPr>
            <p:spPr>
              <a:xfrm>
                <a:off x="1310518" y="1379964"/>
                <a:ext cx="10679713" cy="5245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 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Solution: 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b="1" u="sng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We have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den>
                    </m:f>
                  </m:oMath>
                </a14:m>
                <a:endParaRPr lang="en-US" sz="2400" b="1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 </m:t>
                            </m:r>
                          </m:den>
                        </m:f>
                      </m:e>
                    </m:d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num>
                              <m:den>
                                <m:r>
                                  <a:rPr lang="en-US" sz="2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</m:sup>
                        </m:s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3E2FD2-846B-47E0-B4CC-8878EF756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8" y="1379964"/>
                <a:ext cx="10679713" cy="5245667"/>
              </a:xfrm>
              <a:prstGeom prst="rect">
                <a:avLst/>
              </a:prstGeom>
              <a:blipFill>
                <a:blip r:embed="rId4"/>
                <a:stretch>
                  <a:fillRect l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A678FD3-1625-4EA8-9F74-658B515FCA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2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8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BC05DD-34E9-4EB9-B937-AC545FADEEF0}"/>
                  </a:ext>
                </a:extLst>
              </p:cNvPr>
              <p:cNvSpPr txBox="1"/>
              <p:nvPr/>
            </p:nvSpPr>
            <p:spPr>
              <a:xfrm>
                <a:off x="1310518" y="1379964"/>
                <a:ext cx="10679713" cy="521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Solution: </a:t>
                </a:r>
                <a:r>
                  <a:rPr lang="en-US" sz="2400" dirty="0"/>
                  <a:t>We have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b="1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den>
                        </m:f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sup>
                        </m:s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den>
                        </m:f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BC05DD-34E9-4EB9-B937-AC545FAD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8" y="1379964"/>
                <a:ext cx="10679713" cy="5210914"/>
              </a:xfrm>
              <a:prstGeom prst="rect">
                <a:avLst/>
              </a:prstGeom>
              <a:blipFill>
                <a:blip r:embed="rId4"/>
                <a:stretch>
                  <a:fillRect l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0B0974-F9A1-43B5-BDE2-C0C77959B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08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F2E5-C6F8-499B-A6C1-905ABAC3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397" y="100528"/>
            <a:ext cx="9224400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Inverse Fourier Transform Using Convolution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48FED-B8F8-4E65-8CFE-264FC9A39C53}"/>
              </a:ext>
            </a:extLst>
          </p:cNvPr>
          <p:cNvSpPr txBox="1"/>
          <p:nvPr/>
        </p:nvSpPr>
        <p:spPr>
          <a:xfrm>
            <a:off x="1429555" y="1545465"/>
            <a:ext cx="1018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B20064-5C2A-4165-8624-A9222BD5DED1}"/>
                  </a:ext>
                </a:extLst>
              </p:cNvPr>
              <p:cNvSpPr txBox="1"/>
              <p:nvPr/>
            </p:nvSpPr>
            <p:spPr>
              <a:xfrm>
                <a:off x="1429555" y="1545465"/>
                <a:ext cx="10187189" cy="5107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font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Note that:</a:t>
                </a:r>
              </a:p>
              <a:p>
                <a:pPr algn="ctr" font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algn="ctr" font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B20064-5C2A-4165-8624-A9222BD5D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55" y="1545465"/>
                <a:ext cx="10187189" cy="5107552"/>
              </a:xfrm>
              <a:prstGeom prst="rect">
                <a:avLst/>
              </a:prstGeom>
              <a:blipFill>
                <a:blip r:embed="rId4"/>
                <a:stretch>
                  <a:fillRect l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13D15E-348E-4236-9588-D756CFD20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BA56-52E4-4848-9CBF-171FF673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53" y="177802"/>
            <a:ext cx="8832848" cy="77523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Summary of F.T. of important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1D742FD-CECE-44D1-A451-4C2B9F44E5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09877" y="906016"/>
              <a:ext cx="6400800" cy="5951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0400">
                      <a:extLst>
                        <a:ext uri="{9D8B030D-6E8A-4147-A177-3AD203B41FA5}">
                          <a16:colId xmlns:a16="http://schemas.microsoft.com/office/drawing/2014/main" val="3462827185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14061637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85619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4681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70C0"/>
                              </a:solidFill>
                            </a:rPr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15928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𝝅</m:t>
                                    </m:r>
                                  </m:e>
                                </m:rad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37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6203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9664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den>
                                </m:f>
                                <m:r>
                                  <a:rPr lang="en-US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55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𝑺𝒈𝒏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29310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𝑹𝒆𝒄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𝒔𝒊𝒏𝒄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0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𝒕𝒓𝒊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𝒔𝒊𝒏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𝝎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f>
                                          <m:fPr>
                                            <m:ctrlPr>
                                              <a:rPr lang="en-US" sz="2000" b="1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000" b="1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den>
                                        </m:f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89805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1D742FD-CECE-44D1-A451-4C2B9F44E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904764"/>
                  </p:ext>
                </p:extLst>
              </p:nvPr>
            </p:nvGraphicFramePr>
            <p:xfrm>
              <a:off x="2809877" y="906016"/>
              <a:ext cx="6400800" cy="5951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0400">
                      <a:extLst>
                        <a:ext uri="{9D8B030D-6E8A-4147-A177-3AD203B41FA5}">
                          <a16:colId xmlns:a16="http://schemas.microsoft.com/office/drawing/2014/main" val="3462827185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1406163737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1538" r="-100760" b="-1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1" t="-1538" r="-952" b="-14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5619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101538" r="-100760" b="-1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1" t="-101538" r="-952" b="-1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46813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70C0"/>
                              </a:solidFill>
                            </a:rPr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1" t="-201538" r="-952" b="-1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1592835"/>
                      </a:ext>
                    </a:extLst>
                  </a:tr>
                  <a:tr h="587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202062" r="-100760" b="-709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1" t="-202062" r="-952" b="-709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137027"/>
                      </a:ext>
                    </a:extLst>
                  </a:tr>
                  <a:tr h="669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268807" r="-100760" b="-5311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1" t="-268807" r="-952" b="-5311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6203513"/>
                      </a:ext>
                    </a:extLst>
                  </a:tr>
                  <a:tr h="669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365455" r="-100760" b="-42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1" t="-365455" r="-952" b="-42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664021"/>
                      </a:ext>
                    </a:extLst>
                  </a:tr>
                  <a:tr h="664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69725" r="-100760" b="-330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1" t="-469725" r="-952" b="-3302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75574"/>
                      </a:ext>
                    </a:extLst>
                  </a:tr>
                  <a:tr h="664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569725" r="-100760" b="-230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1" t="-569725" r="-952" b="-2302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293108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1123077" r="-100760" b="-28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1" t="-1123077" r="-952" b="-28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15357"/>
                      </a:ext>
                    </a:extLst>
                  </a:tr>
                  <a:tr h="11133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0" t="-434426" r="-10076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1" t="-434426" r="-952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89805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67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B8B17D-557E-41C9-A6FC-E4DD4A26A77B}"/>
                  </a:ext>
                </a:extLst>
              </p:cNvPr>
              <p:cNvSpPr txBox="1"/>
              <p:nvPr/>
            </p:nvSpPr>
            <p:spPr>
              <a:xfrm>
                <a:off x="1403797" y="1417638"/>
                <a:ext cx="10187189" cy="531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400" b="1" u="sng" dirty="0">
                  <a:solidFill>
                    <a:srgbClr val="7030A0"/>
                  </a:solidFill>
                </a:endParaRPr>
              </a:p>
              <a:p>
                <a:pPr fontAlgn="ctr">
                  <a:lnSpc>
                    <a:spcPct val="150000"/>
                  </a:lnSpc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Solution: </a:t>
                </a:r>
                <a:r>
                  <a:rPr lang="en-US" sz="2400" dirty="0"/>
                  <a:t>We have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den>
                    </m:f>
                  </m:oMath>
                </a14:m>
                <a:endParaRPr lang="en-US" sz="2400" dirty="0">
                  <a:latin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</a:endParaRPr>
              </a:p>
              <a:p>
                <a:pPr font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B8B17D-557E-41C9-A6FC-E4DD4A26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797" y="1417638"/>
                <a:ext cx="10187189" cy="5318123"/>
              </a:xfrm>
              <a:prstGeom prst="rect">
                <a:avLst/>
              </a:prstGeom>
              <a:blipFill>
                <a:blip r:embed="rId4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2819AA5-398E-440C-864C-CB208A1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A8636A-594B-4C62-9186-46D4B1298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4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ED40B8-F664-4111-A113-E21D73C10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3811" y="195598"/>
            <a:ext cx="2781300" cy="26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80A0E-9FC0-4F2B-BCA4-25BAB1B8F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5111" y="205123"/>
            <a:ext cx="3314700" cy="2419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D7A746-ECE0-49D8-B992-6140E419E1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2564" y="195598"/>
            <a:ext cx="2990850" cy="2428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C5DE0-B5F5-47AA-86B6-05CDDBF695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477" y="3233939"/>
            <a:ext cx="3910617" cy="3217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E1503D-FB52-45DD-BFC1-E343517C1369}"/>
                  </a:ext>
                </a:extLst>
              </p:cNvPr>
              <p:cNvSpPr txBox="1"/>
              <p:nvPr/>
            </p:nvSpPr>
            <p:spPr>
              <a:xfrm>
                <a:off x="6066638" y="4076163"/>
                <a:ext cx="4729885" cy="1235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E1503D-FB52-45DD-BFC1-E343517C1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638" y="4076163"/>
                <a:ext cx="4729885" cy="12357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F4836B7-2EF6-425A-BEC9-90814C26B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7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8F7D39-815C-4C7D-89EB-70CC50571532}"/>
                  </a:ext>
                </a:extLst>
              </p:cNvPr>
              <p:cNvSpPr/>
              <p:nvPr/>
            </p:nvSpPr>
            <p:spPr>
              <a:xfrm>
                <a:off x="2086513" y="428026"/>
                <a:ext cx="7739491" cy="1198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8F7D39-815C-4C7D-89EB-70CC50571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13" y="428026"/>
                <a:ext cx="7739491" cy="1198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3A0824-D4D6-4C0B-80C1-E31D5F803530}"/>
                  </a:ext>
                </a:extLst>
              </p:cNvPr>
              <p:cNvSpPr/>
              <p:nvPr/>
            </p:nvSpPr>
            <p:spPr>
              <a:xfrm>
                <a:off x="2131368" y="2201494"/>
                <a:ext cx="7176452" cy="838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3A0824-D4D6-4C0B-80C1-E31D5F803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368" y="2201494"/>
                <a:ext cx="7176452" cy="838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F19739-169A-46A8-A8F5-D24C278123E7}"/>
                  </a:ext>
                </a:extLst>
              </p:cNvPr>
              <p:cNvSpPr txBox="1"/>
              <p:nvPr/>
            </p:nvSpPr>
            <p:spPr>
              <a:xfrm>
                <a:off x="1378039" y="3614479"/>
                <a:ext cx="10187189" cy="2967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en-US" sz="2400" b="1" u="sng" dirty="0">
                    <a:solidFill>
                      <a:srgbClr val="FF0000"/>
                    </a:solidFill>
                  </a:rPr>
                  <a:t>Exercise:</a:t>
                </a:r>
              </a:p>
              <a:p>
                <a:pPr fontAlgn="ctr"/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2400" b="1" u="sng" dirty="0">
                  <a:solidFill>
                    <a:srgbClr val="7030A0"/>
                  </a:solidFill>
                </a:endParaRPr>
              </a:p>
              <a:p>
                <a:pPr fontAlgn="ctr">
                  <a:lnSpc>
                    <a:spcPct val="150000"/>
                  </a:lnSpc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Solve using two methods, </a:t>
                </a:r>
                <a:r>
                  <a:rPr lang="en-US" sz="2400" b="1" u="sng" dirty="0">
                    <a:solidFill>
                      <a:schemeClr val="accent3">
                        <a:lumMod val="75000"/>
                      </a:schemeClr>
                    </a:solidFill>
                  </a:rPr>
                  <a:t>partial fraction 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and </a:t>
                </a:r>
                <a:r>
                  <a:rPr lang="en-US" sz="2400" b="1" u="sng" dirty="0">
                    <a:solidFill>
                      <a:srgbClr val="0070C0"/>
                    </a:solidFill>
                  </a:rPr>
                  <a:t>time convolution</a:t>
                </a:r>
              </a:p>
              <a:p>
                <a:pPr font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u="sng" dirty="0">
                  <a:solidFill>
                    <a:srgbClr val="0070C0"/>
                  </a:solidFill>
                </a:endParaRPr>
              </a:p>
              <a:p>
                <a:pPr fontAlgn="ctr">
                  <a:lnSpc>
                    <a:spcPct val="150000"/>
                  </a:lnSpc>
                </a:pP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F19739-169A-46A8-A8F5-D24C27812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39" y="3614479"/>
                <a:ext cx="10187189" cy="2967415"/>
              </a:xfrm>
              <a:prstGeom prst="rect">
                <a:avLst/>
              </a:prstGeom>
              <a:blipFill>
                <a:blip r:embed="rId6"/>
                <a:stretch>
                  <a:fillRect l="-898" t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A6D4BC-6846-4064-826B-C8252E6C7169}"/>
              </a:ext>
            </a:extLst>
          </p:cNvPr>
          <p:cNvSpPr/>
          <p:nvPr/>
        </p:nvSpPr>
        <p:spPr>
          <a:xfrm>
            <a:off x="2086513" y="1906073"/>
            <a:ext cx="7221307" cy="133744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49482-0AB9-48F9-8F3C-E4EE1E256408}"/>
              </a:ext>
            </a:extLst>
          </p:cNvPr>
          <p:cNvSpPr/>
          <p:nvPr/>
        </p:nvSpPr>
        <p:spPr>
          <a:xfrm>
            <a:off x="1378039" y="3614479"/>
            <a:ext cx="10187189" cy="28154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C68FF0-8D46-4368-B24C-1932097DB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7250-1F25-4B25-9F59-A8557FBED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7" y="139164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Application of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282727-466D-41BF-BDE1-5B42A08F12B4}"/>
                  </a:ext>
                </a:extLst>
              </p:cNvPr>
              <p:cNvSpPr txBox="1"/>
              <p:nvPr/>
            </p:nvSpPr>
            <p:spPr>
              <a:xfrm>
                <a:off x="1403797" y="1596980"/>
                <a:ext cx="10148552" cy="4428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AutoNum type="arabicParenR"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Solution of differential Equation: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dirty="0"/>
                  <a:t>To solve the differential equation we got its Fourier transform and then get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dirty="0"/>
                  <a:t>separated after that we get inverse Fourier transform to get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282727-466D-41BF-BDE1-5B42A08F1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797" y="1596980"/>
                <a:ext cx="10148552" cy="4428456"/>
              </a:xfrm>
              <a:prstGeom prst="rect">
                <a:avLst/>
              </a:prstGeom>
              <a:blipFill>
                <a:blip r:embed="rId4"/>
                <a:stretch>
                  <a:fillRect l="-901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1DA276-D962-4453-AD7E-C427B5D28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7250-1F25-4B25-9F59-A8557FBED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7" y="139164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Application of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282727-466D-41BF-BDE1-5B42A08F12B4}"/>
                  </a:ext>
                </a:extLst>
              </p:cNvPr>
              <p:cNvSpPr txBox="1"/>
              <p:nvPr/>
            </p:nvSpPr>
            <p:spPr>
              <a:xfrm>
                <a:off x="1403797" y="1596980"/>
                <a:ext cx="10148552" cy="456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+mj-lt"/>
                  <a:buAutoNum type="arabicParenR" startAt="2"/>
                </a:pPr>
                <a:r>
                  <a:rPr lang="en-US" sz="2400" b="1" u="sng" dirty="0">
                    <a:solidFill>
                      <a:srgbClr val="7030A0"/>
                    </a:solidFill>
                  </a:rPr>
                  <a:t>Solution of integral Equation of convolution type: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lnSpc>
                    <a:spcPct val="200000"/>
                  </a:lnSpc>
                </a:pPr>
                <a:r>
                  <a:rPr lang="en-US" sz="2400" b="1" u="sng" dirty="0">
                    <a:solidFill>
                      <a:srgbClr val="C00000"/>
                    </a:solidFill>
                  </a:rPr>
                  <a:t>Example:</a:t>
                </a:r>
              </a:p>
              <a:p>
                <a:r>
                  <a:rPr lang="en-US" sz="2400" dirty="0"/>
                  <a:t>Solve the following integral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282727-466D-41BF-BDE1-5B42A08F1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797" y="1596980"/>
                <a:ext cx="10148552" cy="4568174"/>
              </a:xfrm>
              <a:prstGeom prst="rect">
                <a:avLst/>
              </a:prstGeom>
              <a:blipFill>
                <a:blip r:embed="rId4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BE7DF3-D199-4B75-991F-0E0201065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7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2C1098-793B-4081-8B3D-6C419E5C8ED7}"/>
                  </a:ext>
                </a:extLst>
              </p:cNvPr>
              <p:cNvSpPr/>
              <p:nvPr/>
            </p:nvSpPr>
            <p:spPr>
              <a:xfrm>
                <a:off x="3601360" y="1366123"/>
                <a:ext cx="4251164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2C1098-793B-4081-8B3D-6C419E5C8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60" y="1366123"/>
                <a:ext cx="4251164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6ECC6-DF6A-4403-840F-D9AEF45A5F5F}"/>
                  </a:ext>
                </a:extLst>
              </p:cNvPr>
              <p:cNvSpPr txBox="1"/>
              <p:nvPr/>
            </p:nvSpPr>
            <p:spPr>
              <a:xfrm>
                <a:off x="1310518" y="2291594"/>
                <a:ext cx="10303099" cy="4478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Taking Fourier Transform for both sides, we got: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7030A0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6ECC6-DF6A-4403-840F-D9AEF45A5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8" y="2291594"/>
                <a:ext cx="10303099" cy="4478149"/>
              </a:xfrm>
              <a:prstGeom prst="rect">
                <a:avLst/>
              </a:prstGeom>
              <a:blipFill>
                <a:blip r:embed="rId5"/>
                <a:stretch>
                  <a:fillRect l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8948CD-4AFE-4269-85D6-E65B9C46ED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328DC7E-25D6-4681-98DD-65D38A614440}"/>
                  </a:ext>
                </a:extLst>
              </p:cNvPr>
              <p:cNvSpPr/>
              <p:nvPr/>
            </p:nvSpPr>
            <p:spPr>
              <a:xfrm>
                <a:off x="3691635" y="214890"/>
                <a:ext cx="4272901" cy="9351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328DC7E-25D6-4681-98DD-65D38A614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35" y="214890"/>
                <a:ext cx="4272901" cy="935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D3AC494-145A-4AC3-82C0-E1BB4A76F538}"/>
                  </a:ext>
                </a:extLst>
              </p:cNvPr>
              <p:cNvSpPr/>
              <p:nvPr/>
            </p:nvSpPr>
            <p:spPr>
              <a:xfrm>
                <a:off x="1445487" y="1567785"/>
                <a:ext cx="3978974" cy="9351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D3AC494-145A-4AC3-82C0-E1BB4A76F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487" y="1567785"/>
                <a:ext cx="3978974" cy="935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027470-23B0-452E-AA4B-BB5A5BC3615A}"/>
                  </a:ext>
                </a:extLst>
              </p:cNvPr>
              <p:cNvSpPr/>
              <p:nvPr/>
            </p:nvSpPr>
            <p:spPr>
              <a:xfrm>
                <a:off x="6719387" y="1567785"/>
                <a:ext cx="2490297" cy="791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027470-23B0-452E-AA4B-BB5A5BC36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387" y="1567785"/>
                <a:ext cx="2490297" cy="791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BA21FF-8366-48C1-86D5-1F7A7810F51B}"/>
                  </a:ext>
                </a:extLst>
              </p:cNvPr>
              <p:cNvSpPr/>
              <p:nvPr/>
            </p:nvSpPr>
            <p:spPr>
              <a:xfrm>
                <a:off x="1445487" y="2975623"/>
                <a:ext cx="2712217" cy="835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den>
                      </m:f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BA21FF-8366-48C1-86D5-1F7A7810F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487" y="2975623"/>
                <a:ext cx="2712217" cy="8357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62E7EEC-60D1-4309-ABEE-68AC1C2B7ADB}"/>
                  </a:ext>
                </a:extLst>
              </p:cNvPr>
              <p:cNvSpPr/>
              <p:nvPr/>
            </p:nvSpPr>
            <p:spPr>
              <a:xfrm>
                <a:off x="5566442" y="2957211"/>
                <a:ext cx="5180071" cy="1028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62E7EEC-60D1-4309-ABEE-68AC1C2B7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42" y="2957211"/>
                <a:ext cx="5180071" cy="10283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771AB86-2F97-4380-A2D2-2C608AA14B7B}"/>
                  </a:ext>
                </a:extLst>
              </p:cNvPr>
              <p:cNvSpPr/>
              <p:nvPr/>
            </p:nvSpPr>
            <p:spPr>
              <a:xfrm>
                <a:off x="1445487" y="4090243"/>
                <a:ext cx="2305952" cy="1080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771AB86-2F97-4380-A2D2-2C608AA14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487" y="4090243"/>
                <a:ext cx="2305952" cy="1080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289EDA-D9CA-474B-8E63-BCD9F8200A1F}"/>
                  </a:ext>
                </a:extLst>
              </p:cNvPr>
              <p:cNvSpPr/>
              <p:nvPr/>
            </p:nvSpPr>
            <p:spPr>
              <a:xfrm>
                <a:off x="7635277" y="4087241"/>
                <a:ext cx="3111236" cy="14244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rad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289EDA-D9CA-474B-8E63-BCD9F8200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277" y="4087241"/>
                <a:ext cx="3111236" cy="14244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1F7427-42D8-4116-9BB2-6EF5FBB3A1F7}"/>
                  </a:ext>
                </a:extLst>
              </p:cNvPr>
              <p:cNvSpPr/>
              <p:nvPr/>
            </p:nvSpPr>
            <p:spPr>
              <a:xfrm>
                <a:off x="5193555" y="4315368"/>
                <a:ext cx="1238994" cy="855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1F7427-42D8-4116-9BB2-6EF5FBB3A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55" y="4315368"/>
                <a:ext cx="1238994" cy="8552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6F2174-DDB7-4A1C-B1E3-58BCEDD70B17}"/>
                  </a:ext>
                </a:extLst>
              </p:cNvPr>
              <p:cNvSpPr/>
              <p:nvPr/>
            </p:nvSpPr>
            <p:spPr>
              <a:xfrm>
                <a:off x="3597784" y="5602086"/>
                <a:ext cx="4996431" cy="878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rad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6F2174-DDB7-4A1C-B1E3-58BCEDD70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784" y="5602086"/>
                <a:ext cx="4996431" cy="8783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9E895-6A82-4932-909A-EFB9D9AC5F6A}"/>
              </a:ext>
            </a:extLst>
          </p:cNvPr>
          <p:cNvSpPr/>
          <p:nvPr/>
        </p:nvSpPr>
        <p:spPr>
          <a:xfrm>
            <a:off x="3597784" y="5602086"/>
            <a:ext cx="5180071" cy="104102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125274-A042-4A3C-BD58-6004B045F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9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219E-143F-4DE2-AB6F-2C8D8A70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13407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6) Differentiation in time (physical) domain: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55B67A-9AFD-4146-B212-F852E7EF8537}"/>
                  </a:ext>
                </a:extLst>
              </p:cNvPr>
              <p:cNvSpPr txBox="1"/>
              <p:nvPr/>
            </p:nvSpPr>
            <p:spPr>
              <a:xfrm>
                <a:off x="4765179" y="1604969"/>
                <a:ext cx="31763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55B67A-9AFD-4146-B212-F852E7EF8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79" y="1604969"/>
                <a:ext cx="31763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D4CE7-E920-4D47-8F13-4C188585C321}"/>
                  </a:ext>
                </a:extLst>
              </p:cNvPr>
              <p:cNvSpPr txBox="1"/>
              <p:nvPr/>
            </p:nvSpPr>
            <p:spPr>
              <a:xfrm>
                <a:off x="4321404" y="2348386"/>
                <a:ext cx="4063868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D4CE7-E920-4D47-8F13-4C188585C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04" y="2348386"/>
                <a:ext cx="4063868" cy="961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DD3498-8952-4FF6-8F5E-13BB8DF679DC}"/>
                  </a:ext>
                </a:extLst>
              </p:cNvPr>
              <p:cNvSpPr txBox="1"/>
              <p:nvPr/>
            </p:nvSpPr>
            <p:spPr>
              <a:xfrm>
                <a:off x="1413548" y="3429000"/>
                <a:ext cx="10560676" cy="298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Proof: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𝒅𝒇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Using integration by parts      </a:t>
                </a:r>
                <a:endParaRPr lang="en-US" sz="24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DD3498-8952-4FF6-8F5E-13BB8DF67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548" y="3429000"/>
                <a:ext cx="10560676" cy="2989793"/>
              </a:xfrm>
              <a:prstGeom prst="rect">
                <a:avLst/>
              </a:prstGeom>
              <a:blipFill>
                <a:blip r:embed="rId6"/>
                <a:stretch>
                  <a:fillRect l="-924" t="-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FD6FE-8B0C-4A96-87CB-2D3E2F03C2E5}"/>
              </a:ext>
            </a:extLst>
          </p:cNvPr>
          <p:cNvCxnSpPr>
            <a:cxnSpLocks/>
          </p:cNvCxnSpPr>
          <p:nvPr/>
        </p:nvCxnSpPr>
        <p:spPr>
          <a:xfrm>
            <a:off x="5447763" y="5487900"/>
            <a:ext cx="1571223" cy="837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E2B8C-482A-462D-A73B-671F44AD71F9}"/>
                  </a:ext>
                </a:extLst>
              </p:cNvPr>
              <p:cNvSpPr txBox="1"/>
              <p:nvPr/>
            </p:nvSpPr>
            <p:spPr>
              <a:xfrm>
                <a:off x="6745402" y="6281011"/>
                <a:ext cx="682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E2B8C-482A-462D-A73B-671F44AD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402" y="6281011"/>
                <a:ext cx="6825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B947EB-2C65-472D-A7EE-F895EB36E1FE}"/>
              </a:ext>
            </a:extLst>
          </p:cNvPr>
          <p:cNvSpPr/>
          <p:nvPr/>
        </p:nvSpPr>
        <p:spPr>
          <a:xfrm>
            <a:off x="4134118" y="2251847"/>
            <a:ext cx="4404575" cy="116029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E4242E-609E-4CFE-8E90-8E1A42FB0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553AA0-6D1F-4848-870D-6C80B016B2C9}"/>
                  </a:ext>
                </a:extLst>
              </p:cNvPr>
              <p:cNvSpPr txBox="1"/>
              <p:nvPr/>
            </p:nvSpPr>
            <p:spPr>
              <a:xfrm>
                <a:off x="1390918" y="1238686"/>
                <a:ext cx="9929612" cy="2857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553AA0-6D1F-4848-870D-6C80B016B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918" y="1238686"/>
                <a:ext cx="9929612" cy="2857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DE1DC0-D1DB-4621-8E80-1EADB9B55AD8}"/>
                  </a:ext>
                </a:extLst>
              </p:cNvPr>
              <p:cNvSpPr/>
              <p:nvPr/>
            </p:nvSpPr>
            <p:spPr>
              <a:xfrm>
                <a:off x="4711515" y="1847026"/>
                <a:ext cx="2845202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𝑺𝒈𝒏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DE1DC0-D1DB-4621-8E80-1EADB9B55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15" y="1847026"/>
                <a:ext cx="2845202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3EFEA7-8B96-404A-B751-284633A4631F}"/>
              </a:ext>
            </a:extLst>
          </p:cNvPr>
          <p:cNvCxnSpPr>
            <a:cxnSpLocks/>
          </p:cNvCxnSpPr>
          <p:nvPr/>
        </p:nvCxnSpPr>
        <p:spPr>
          <a:xfrm>
            <a:off x="5666704" y="2543115"/>
            <a:ext cx="1571223" cy="837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696C8E-3F0E-47BF-B8D9-3597D1FE82E2}"/>
              </a:ext>
            </a:extLst>
          </p:cNvPr>
          <p:cNvCxnSpPr>
            <a:cxnSpLocks/>
          </p:cNvCxnSpPr>
          <p:nvPr/>
        </p:nvCxnSpPr>
        <p:spPr>
          <a:xfrm flipH="1">
            <a:off x="5666705" y="2633267"/>
            <a:ext cx="1378039" cy="7469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22CB8-2B50-4A8B-8A0B-D22B791A4D20}"/>
                  </a:ext>
                </a:extLst>
              </p:cNvPr>
              <p:cNvSpPr txBox="1"/>
              <p:nvPr/>
            </p:nvSpPr>
            <p:spPr>
              <a:xfrm>
                <a:off x="6687263" y="2794253"/>
                <a:ext cx="682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22CB8-2B50-4A8B-8A0B-D22B791A4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263" y="2794253"/>
                <a:ext cx="6825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9E45C4-56AD-4325-BD09-C19B1F3A9471}"/>
                  </a:ext>
                </a:extLst>
              </p:cNvPr>
              <p:cNvSpPr txBox="1"/>
              <p:nvPr/>
            </p:nvSpPr>
            <p:spPr>
              <a:xfrm>
                <a:off x="7141150" y="3195575"/>
                <a:ext cx="1378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→−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9E45C4-56AD-4325-BD09-C19B1F3A9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150" y="3195575"/>
                <a:ext cx="137803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94ACFD-140D-4872-8A5A-223EBE2ABFF2}"/>
                  </a:ext>
                </a:extLst>
              </p:cNvPr>
              <p:cNvSpPr txBox="1"/>
              <p:nvPr/>
            </p:nvSpPr>
            <p:spPr>
              <a:xfrm>
                <a:off x="4552681" y="3235162"/>
                <a:ext cx="11140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94ACFD-140D-4872-8A5A-223EBE2AB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681" y="3235162"/>
                <a:ext cx="111402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6D5C32-F3A8-428E-B450-F918F2397228}"/>
                  </a:ext>
                </a:extLst>
              </p:cNvPr>
              <p:cNvSpPr txBox="1"/>
              <p:nvPr/>
            </p:nvSpPr>
            <p:spPr>
              <a:xfrm>
                <a:off x="4577431" y="3893767"/>
                <a:ext cx="505267" cy="786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6D5C32-F3A8-428E-B450-F918F2397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431" y="3893767"/>
                <a:ext cx="505267" cy="7862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07D81-7A8F-4273-AA79-BD44672C7330}"/>
                  </a:ext>
                </a:extLst>
              </p:cNvPr>
              <p:cNvSpPr txBox="1"/>
              <p:nvPr/>
            </p:nvSpPr>
            <p:spPr>
              <a:xfrm>
                <a:off x="7237927" y="3893767"/>
                <a:ext cx="20383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𝑺𝒈𝒏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07D81-7A8F-4273-AA79-BD44672C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27" y="3893767"/>
                <a:ext cx="2038315" cy="461665"/>
              </a:xfrm>
              <a:prstGeom prst="rect">
                <a:avLst/>
              </a:prstGeom>
              <a:blipFill>
                <a:blip r:embed="rId1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55A6278-C809-4461-A24F-511EFE6AB322}"/>
                  </a:ext>
                </a:extLst>
              </p:cNvPr>
              <p:cNvSpPr/>
              <p:nvPr/>
            </p:nvSpPr>
            <p:spPr>
              <a:xfrm>
                <a:off x="4679318" y="4377310"/>
                <a:ext cx="4575868" cy="1148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𝑺𝒈𝒏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55A6278-C809-4461-A24F-511EFE6AB3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18" y="4377310"/>
                <a:ext cx="4575868" cy="11489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F5BE8B-7EBE-4115-9478-73ACC1720DCC}"/>
                  </a:ext>
                </a:extLst>
              </p:cNvPr>
              <p:cNvSpPr/>
              <p:nvPr/>
            </p:nvSpPr>
            <p:spPr>
              <a:xfrm>
                <a:off x="3595924" y="5373737"/>
                <a:ext cx="5479833" cy="1328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F5BE8B-7EBE-4115-9478-73ACC1720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24" y="5373737"/>
                <a:ext cx="5479833" cy="13280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04169A-EC4E-4647-8B07-0E360A2DF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9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2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697E5C5-8526-4471-B608-1D0263ED0973}"/>
                  </a:ext>
                </a:extLst>
              </p:cNvPr>
              <p:cNvSpPr/>
              <p:nvPr/>
            </p:nvSpPr>
            <p:spPr>
              <a:xfrm>
                <a:off x="4358409" y="500769"/>
                <a:ext cx="4575868" cy="1148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𝑺𝒈𝒏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697E5C5-8526-4471-B608-1D0263ED0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09" y="500769"/>
                <a:ext cx="4575868" cy="11489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9D098D-102F-42D8-ABC2-CB3BD3A947D8}"/>
                  </a:ext>
                </a:extLst>
              </p:cNvPr>
              <p:cNvSpPr/>
              <p:nvPr/>
            </p:nvSpPr>
            <p:spPr>
              <a:xfrm>
                <a:off x="3501540" y="2105895"/>
                <a:ext cx="6266010" cy="1148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𝑺𝒈𝒏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9D098D-102F-42D8-ABC2-CB3BD3A94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540" y="2105895"/>
                <a:ext cx="6266010" cy="1148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DC5FA2-8A53-4C94-9A70-F940F170D238}"/>
                  </a:ext>
                </a:extLst>
              </p:cNvPr>
              <p:cNvSpPr/>
              <p:nvPr/>
            </p:nvSpPr>
            <p:spPr>
              <a:xfrm>
                <a:off x="4883040" y="3535252"/>
                <a:ext cx="4051237" cy="1148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𝑺𝒈𝒏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DC5FA2-8A53-4C94-9A70-F940F170D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040" y="3535252"/>
                <a:ext cx="4051237" cy="11489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5B1637-AB20-4FA1-9767-BA49F0431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E3C140-F68A-45EA-BC99-BB300DE02722}"/>
                  </a:ext>
                </a:extLst>
              </p:cNvPr>
              <p:cNvSpPr txBox="1"/>
              <p:nvPr/>
            </p:nvSpPr>
            <p:spPr>
              <a:xfrm>
                <a:off x="1390918" y="1238686"/>
                <a:ext cx="9929612" cy="2857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E3C140-F68A-45EA-BC99-BB300DE02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918" y="1238686"/>
                <a:ext cx="9929612" cy="2857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8BBD10-D47D-43BB-A168-84FFD2F1179D}"/>
                  </a:ext>
                </a:extLst>
              </p:cNvPr>
              <p:cNvSpPr txBox="1"/>
              <p:nvPr/>
            </p:nvSpPr>
            <p:spPr>
              <a:xfrm>
                <a:off x="1275009" y="1784923"/>
                <a:ext cx="9929612" cy="4415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i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</a:t>
                </a:r>
              </a:p>
              <a:p>
                <a:pPr>
                  <a:lnSpc>
                    <a:spcPct val="150000"/>
                  </a:lnSpc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8BBD10-D47D-43BB-A168-84FFD2F11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09" y="1784923"/>
                <a:ext cx="9929612" cy="4415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EE19E1-DDD6-47B2-9F00-5693016B1E80}"/>
              </a:ext>
            </a:extLst>
          </p:cNvPr>
          <p:cNvCxnSpPr>
            <a:cxnSpLocks/>
          </p:cNvCxnSpPr>
          <p:nvPr/>
        </p:nvCxnSpPr>
        <p:spPr>
          <a:xfrm>
            <a:off x="5726941" y="2768958"/>
            <a:ext cx="1571223" cy="837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8C086C-6BEC-49CB-B942-5D14668EFF4E}"/>
              </a:ext>
            </a:extLst>
          </p:cNvPr>
          <p:cNvCxnSpPr>
            <a:cxnSpLocks/>
          </p:cNvCxnSpPr>
          <p:nvPr/>
        </p:nvCxnSpPr>
        <p:spPr>
          <a:xfrm flipH="1">
            <a:off x="5726942" y="2859110"/>
            <a:ext cx="1378039" cy="7469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1823E8-22B0-4302-8C67-99CF9D1BEFBA}"/>
                  </a:ext>
                </a:extLst>
              </p:cNvPr>
              <p:cNvSpPr txBox="1"/>
              <p:nvPr/>
            </p:nvSpPr>
            <p:spPr>
              <a:xfrm>
                <a:off x="6747500" y="3020096"/>
                <a:ext cx="682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1823E8-22B0-4302-8C67-99CF9D1BE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00" y="3020096"/>
                <a:ext cx="6825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8BA052-ABD4-45E8-ABA6-1B97797D8725}"/>
                  </a:ext>
                </a:extLst>
              </p:cNvPr>
              <p:cNvSpPr txBox="1"/>
              <p:nvPr/>
            </p:nvSpPr>
            <p:spPr>
              <a:xfrm>
                <a:off x="7201387" y="3421418"/>
                <a:ext cx="1378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→−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8BA052-ABD4-45E8-ABA6-1B97797D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387" y="3421418"/>
                <a:ext cx="137803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DD51A-508B-4263-A107-7145750ABCE8}"/>
                  </a:ext>
                </a:extLst>
              </p:cNvPr>
              <p:cNvSpPr txBox="1"/>
              <p:nvPr/>
            </p:nvSpPr>
            <p:spPr>
              <a:xfrm>
                <a:off x="4612918" y="3461005"/>
                <a:ext cx="11140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DD51A-508B-4263-A107-7145750AB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18" y="3461005"/>
                <a:ext cx="111402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36156-EE73-42C7-B997-89829E4A2A19}"/>
                  </a:ext>
                </a:extLst>
              </p:cNvPr>
              <p:cNvSpPr txBox="1"/>
              <p:nvPr/>
            </p:nvSpPr>
            <p:spPr>
              <a:xfrm>
                <a:off x="4637668" y="4119610"/>
                <a:ext cx="1089273" cy="792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36156-EE73-42C7-B997-89829E4A2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668" y="4119610"/>
                <a:ext cx="1089273" cy="792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BC1A20-CF6F-4A0F-82B5-8AE4AA13B99F}"/>
                  </a:ext>
                </a:extLst>
              </p:cNvPr>
              <p:cNvSpPr txBox="1"/>
              <p:nvPr/>
            </p:nvSpPr>
            <p:spPr>
              <a:xfrm>
                <a:off x="7298164" y="4119610"/>
                <a:ext cx="1391214" cy="484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BC1A20-CF6F-4A0F-82B5-8AE4AA13B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64" y="4119610"/>
                <a:ext cx="1391214" cy="4846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AC6AF6A-3CC4-4D55-ADEA-BE30B6D3C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0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7584DB-C4FA-42B5-8826-1BE250F38B0E}"/>
                  </a:ext>
                </a:extLst>
              </p:cNvPr>
              <p:cNvSpPr/>
              <p:nvPr/>
            </p:nvSpPr>
            <p:spPr>
              <a:xfrm>
                <a:off x="2243641" y="492644"/>
                <a:ext cx="6800964" cy="1328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7584DB-C4FA-42B5-8826-1BE250F38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641" y="492644"/>
                <a:ext cx="6800964" cy="1328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FAB53F-5001-463C-991E-4F989BC562E8}"/>
                  </a:ext>
                </a:extLst>
              </p:cNvPr>
              <p:cNvSpPr/>
              <p:nvPr/>
            </p:nvSpPr>
            <p:spPr>
              <a:xfrm>
                <a:off x="4190392" y="2100944"/>
                <a:ext cx="4214936" cy="1328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FAB53F-5001-463C-991E-4F989BC56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392" y="2100944"/>
                <a:ext cx="4214936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30137-AFB4-402D-B766-084D0A98D569}"/>
                  </a:ext>
                </a:extLst>
              </p:cNvPr>
              <p:cNvSpPr/>
              <p:nvPr/>
            </p:nvSpPr>
            <p:spPr>
              <a:xfrm>
                <a:off x="3992100" y="3709244"/>
                <a:ext cx="4611519" cy="1328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30137-AFB4-402D-B766-084D0A98D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100" y="3709244"/>
                <a:ext cx="4611519" cy="13280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0B88C8-ED62-4783-8C26-1AFDD4D52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155DC0-CA30-400C-BC9B-2E972A9599DC}"/>
                  </a:ext>
                </a:extLst>
              </p:cNvPr>
              <p:cNvSpPr txBox="1"/>
              <p:nvPr/>
            </p:nvSpPr>
            <p:spPr>
              <a:xfrm>
                <a:off x="1390918" y="1238686"/>
                <a:ext cx="9929612" cy="4976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 startAt="3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155DC0-CA30-400C-BC9B-2E972A959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918" y="1238686"/>
                <a:ext cx="9929612" cy="4976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47FA64-331B-4098-B2CE-A88ACFE8D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I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ET" id="{7EE13B2E-4BB0-433F-AFD7-29F74CC391C4}" vid="{99C752BB-61C3-48C4-BE3D-0F887DCE859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86D9CE6FC794CBE0DB41B31B828F1" ma:contentTypeVersion="2" ma:contentTypeDescription="Create a new document." ma:contentTypeScope="" ma:versionID="bd232911195dc91503d144edce3f120c">
  <xsd:schema xmlns:xsd="http://www.w3.org/2001/XMLSchema" xmlns:xs="http://www.w3.org/2001/XMLSchema" xmlns:p="http://schemas.microsoft.com/office/2006/metadata/properties" xmlns:ns2="771cc2c4-4ed7-455c-b215-719e1e33c938" targetNamespace="http://schemas.microsoft.com/office/2006/metadata/properties" ma:root="true" ma:fieldsID="542512d122efd69ed3d61ab4ef88709d" ns2:_="">
    <xsd:import namespace="771cc2c4-4ed7-455c-b215-719e1e33c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cc2c4-4ed7-455c-b215-719e1e33c9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B25008-94C4-405E-9F38-A4C17E8FAE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cc2c4-4ed7-455c-b215-719e1e33c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B409C2-23C6-428D-90E6-6CC3376D7FA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2D63718-2BF9-4D28-8485-266B74656A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AIET</Template>
  <TotalTime>4191</TotalTime>
  <Words>1478</Words>
  <Application>Microsoft Office PowerPoint</Application>
  <PresentationFormat>Widescreen</PresentationFormat>
  <Paragraphs>274</Paragraphs>
  <Slides>36</Slides>
  <Notes>0</Notes>
  <HiddenSlides>0</HiddenSlides>
  <MMClips>30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AIET</vt:lpstr>
      <vt:lpstr>Special functions and Integral Transforms MAT 241</vt:lpstr>
      <vt:lpstr>Lecture8: Fourier Transform Properties</vt:lpstr>
      <vt:lpstr>Summary of F.T. of important functions</vt:lpstr>
      <vt:lpstr>6) Differentiation in time (physical) domain:</vt:lpstr>
      <vt:lpstr>Example:</vt:lpstr>
      <vt:lpstr>PowerPoint Presentation</vt:lpstr>
      <vt:lpstr>Example:</vt:lpstr>
      <vt:lpstr>PowerPoint Presentation</vt:lpstr>
      <vt:lpstr>Example:</vt:lpstr>
      <vt:lpstr>7) Differentiation in frequency domain:</vt:lpstr>
      <vt:lpstr>Example:</vt:lpstr>
      <vt:lpstr>Example:</vt:lpstr>
      <vt:lpstr>8) Integration in time (physical) domain:</vt:lpstr>
      <vt:lpstr>Example:</vt:lpstr>
      <vt:lpstr>Example:</vt:lpstr>
      <vt:lpstr>9) The convolution Theory:</vt:lpstr>
      <vt:lpstr>PowerPoint Presentation</vt:lpstr>
      <vt:lpstr>Example:</vt:lpstr>
      <vt:lpstr>10) Parseval’s Theory:</vt:lpstr>
      <vt:lpstr>Solution:</vt:lpstr>
      <vt:lpstr>Summary of F.T. Properties</vt:lpstr>
      <vt:lpstr>Inverse Fourier Transform</vt:lpstr>
      <vt:lpstr>Inverse Fourier Transform</vt:lpstr>
      <vt:lpstr>Inverse Fourier Transform</vt:lpstr>
      <vt:lpstr>Example:</vt:lpstr>
      <vt:lpstr>Example:</vt:lpstr>
      <vt:lpstr>Example:</vt:lpstr>
      <vt:lpstr>Example:</vt:lpstr>
      <vt:lpstr>Inverse Fourier Transform Using Convolution</vt:lpstr>
      <vt:lpstr>Example:</vt:lpstr>
      <vt:lpstr>PowerPoint Presentation</vt:lpstr>
      <vt:lpstr>PowerPoint Presentation</vt:lpstr>
      <vt:lpstr>Application of Fourier Transform</vt:lpstr>
      <vt:lpstr>Application of Fourier Transform</vt:lpstr>
      <vt:lpstr>Solution: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functions and Integral forms MAT 241</dc:title>
  <dc:creator>Ola E. Hassan</dc:creator>
  <cp:lastModifiedBy>DR.adel</cp:lastModifiedBy>
  <cp:revision>83</cp:revision>
  <dcterms:created xsi:type="dcterms:W3CDTF">2019-11-04T10:58:22Z</dcterms:created>
  <dcterms:modified xsi:type="dcterms:W3CDTF">2020-09-12T03:30:56Z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0x01010020B86D9CE6FC794CBE0DB41B31B828F1</vt:lpwstr>
  </property>
</Properties>
</file>